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</p:sldIdLst>
  <p:sldSz cx="43891200" cy="219456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en-US" sz="5860" b="0" strike="noStrike" spc="-1">
                <a:solidFill>
                  <a:srgbClr val="000000"/>
                </a:solidFill>
                <a:latin typeface="Arial" panose="020B0604020202020204"/>
              </a:rPr>
              <a:t>Click to move the slide</a:t>
            </a:r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en-US" sz="2000" b="0" strike="noStrike" spc="-1">
                <a:latin typeface="Arial" panose="020B0604020202020204"/>
              </a:rPr>
              <a:t>Click to edit the notes format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/>
            <a:r>
              <a:rPr lang="en-US" sz="1400" b="0" strike="noStrike" spc="-1">
                <a:latin typeface="Times New Roman" panose="02020603050405020304"/>
              </a:rPr>
              <a:t>&lt;date/time&gt;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/>
            <a:fld id="{924770EC-B5C9-452E-86AE-6AAC76C5DAD9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ldImg"/>
          </p:nvPr>
        </p:nvSpPr>
        <p:spPr>
          <a:xfrm>
            <a:off x="0" y="685800"/>
            <a:ext cx="6857640" cy="3428640"/>
          </a:xfrm>
          <a:prstGeom prst="rect">
            <a:avLst/>
          </a:prstGeom>
        </p:spPr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70D6E0E-BCF7-48F4-8CE7-CBC3B6DB5F15}" type="slidenum"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1336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4584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088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01336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4584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640280" y="410040"/>
            <a:ext cx="28128240" cy="1005372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294840" tIns="147600" rIns="294840" bIns="1476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title </a:t>
            </a:r>
            <a:r>
              <a:rPr lang="en-US" sz="44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style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49810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295808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/>
          <p:nvPr/>
        </p:nvPicPr>
        <p:blipFill>
          <a:blip r:embed="rId13"/>
          <a:stretch>
            <a:fillRect/>
          </a:stretch>
        </p:blipFill>
        <p:spPr>
          <a:xfrm>
            <a:off x="37124640" y="548640"/>
            <a:ext cx="6126480" cy="19234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710705" y="397155"/>
            <a:ext cx="34470720" cy="207756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PanoSwin: A Pano-style Swin Transformer for Panorama Understanding </a:t>
            </a:r>
            <a:br>
              <a:rPr lang="en-US" sz="54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</a:br>
            <a:endParaRPr lang="en-US" sz="45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830160" y="34624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565150" indent="-565150">
              <a:lnSpc>
                <a:spcPct val="100000"/>
              </a:lnSpc>
              <a:spcBef>
                <a:spcPts val="800"/>
              </a:spcBef>
              <a:tabLst>
                <a:tab pos="0" algn="l"/>
              </a:tabLst>
            </a:pPr>
            <a:r>
              <a:rPr lang="en-US" sz="4000" b="1" strike="noStrike" spc="-1">
                <a:solidFill>
                  <a:srgbClr val="0000FF"/>
                </a:solidFill>
                <a:latin typeface="Arial" panose="020B0604020202020204"/>
                <a:ea typeface="MS PGothic" panose="020B0600070205080204" charset="-128"/>
              </a:rPr>
              <a:t>Introduction:</a:t>
            </a:r>
            <a:endParaRPr lang="en-US" sz="4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A panorama presented by equirectangular projection(ERP) is just like a common planar world map. Regular CNNs or ViTs cannot learn panorama representation well due to two fundamental problems: 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i="1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Polar and side </a:t>
            </a:r>
            <a:r>
              <a:rPr lang="en-US" sz="2800" i="1" u="sng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boundary discontinuity</a:t>
            </a:r>
            <a:r>
              <a:rPr lang="en-US" sz="280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. </a:t>
            </a:r>
            <a:endParaRPr lang="en-US" sz="28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i="1" u="sng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Spatial distortion</a:t>
            </a:r>
            <a:r>
              <a:rPr lang="en-US" sz="280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.</a:t>
            </a:r>
            <a:endParaRPr lang="en-US" sz="28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14350" indent="-514350"/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Based on Swin Transformer, we propose PanoSwin to deal with with these two above problems. PanoSwin is featured with three contributions:</a:t>
            </a:r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27455" lvl="2" indent="-5143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 panose="020B0604020202020204"/>
              <a:buAutoNum type="arabicPeriod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We propose a Pano-style Shift Windowing scheme (PSW) to resolve </a:t>
            </a:r>
            <a:r>
              <a:rPr lang="en-US" sz="2800" i="1" u="sng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boundary discontinuity</a:t>
            </a: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. 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1227455" lvl="2" indent="-5143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 panose="020B0604020202020204"/>
              <a:buAutoNum type="arabicPeriod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We propose a pitch attention module (PA) to overcome </a:t>
            </a:r>
            <a:r>
              <a:rPr lang="en-US" sz="2800" i="1" u="sng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spatial distortion</a:t>
            </a: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.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1227455" lvl="2" indent="-5143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 panose="020B0604020202020204"/>
              <a:buAutoNum type="arabicPeriod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We propose a two-stage learning paradigm to transfer common knowledge from planar images to panoramas.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713105" lvl="2" indent="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 panose="020B0604020202020204"/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0" lvl="0" indent="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 panose="020B0604020202020204"/>
              <a:buNone/>
              <a:tabLst>
                <a:tab pos="0" algn="l"/>
              </a:tabLst>
            </a:pPr>
            <a:r>
              <a:rPr lang="en-US" sz="4000" b="1" spc="-1">
                <a:solidFill>
                  <a:srgbClr val="0000FF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Method - Pano-Style Shift Windowing:</a:t>
            </a:r>
            <a:endParaRPr lang="en-US" sz="4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Pano-style Shift Windowing scheme (PSW) consists of three steps: 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Horizontally shift the image to enable the left/right side continuity.</a:t>
            </a:r>
            <a:endParaRPr lang="en-US" sz="28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Split the image in half and rotate the right half by 180</a:t>
            </a:r>
            <a:r>
              <a:rPr lang="en-US" sz="280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°</a:t>
            </a: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  counterclockwise to enable the north pole </a:t>
            </a: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continuity.</a:t>
            </a:r>
            <a:endParaRPr lang="en-US" sz="28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Vertically shift the image to enable the south pole continuity</a:t>
            </a: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.</a:t>
            </a:r>
            <a:endParaRPr lang="en-US" sz="28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14350" indent="-514350"/>
            <a:endParaRPr lang="en-US" sz="4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514350" indent="-514350"/>
            <a:endParaRPr lang="en-US" sz="4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9" name="TextShape 3"/>
          <p:cNvSpPr txBox="1"/>
          <p:nvPr/>
        </p:nvSpPr>
        <p:spPr>
          <a:xfrm>
            <a:off x="15123855" y="34624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565150" indent="-565150">
              <a:lnSpc>
                <a:spcPct val="100000"/>
              </a:lnSpc>
              <a:spcBef>
                <a:spcPts val="800"/>
              </a:spcBef>
              <a:tabLst>
                <a:tab pos="0" algn="l"/>
              </a:tabLst>
            </a:pPr>
            <a:r>
              <a:rPr lang="en-US" sz="4000" b="1" spc="-1">
                <a:solidFill>
                  <a:srgbClr val="0000FF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Method - Pitch Attention: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P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itch Attention(PA) also consists of three steps: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: 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Rotate the pitch of the panorama by 90</a:t>
            </a:r>
            <a:r>
              <a:rPr lang="en-US" sz="280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°</a:t>
            </a: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.</a:t>
            </a:r>
            <a:endParaRPr lang="en-US" sz="28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Sample a new window in the rotated panorama for each original window.</a:t>
            </a:r>
            <a:endParaRPr lang="en-US" sz="28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28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Perform window attention between original and new windows.</a:t>
            </a:r>
            <a:endParaRPr lang="en-US" sz="28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1428750" lvl="3" indent="-5143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565150" indent="-565150">
              <a:lnSpc>
                <a:spcPct val="100000"/>
              </a:lnSpc>
              <a:spcBef>
                <a:spcPts val="800"/>
              </a:spcBef>
              <a:tabLst>
                <a:tab pos="0" algn="l"/>
              </a:tabLst>
            </a:pPr>
            <a:r>
              <a:rPr lang="en-US" sz="4000" b="1" spc="-1">
                <a:solidFill>
                  <a:srgbClr val="0000FF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Method - Two-stage Learning Paradigm: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PanoSwin is divised to be compatible with planar images, so common knowledge can be easily transferred from planar images to panoramas via a two-stage learning paradigm and a KP loss.</a:t>
            </a: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914400" lvl="3" indent="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320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0" name="TextShape 4"/>
          <p:cNvSpPr txBox="1"/>
          <p:nvPr/>
        </p:nvSpPr>
        <p:spPr>
          <a:xfrm>
            <a:off x="29421000" y="36783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565150" indent="-565150">
              <a:lnSpc>
                <a:spcPct val="80000"/>
              </a:lnSpc>
              <a:spcBef>
                <a:spcPts val="800"/>
              </a:spcBef>
              <a:tabLst>
                <a:tab pos="0" algn="l"/>
              </a:tabLst>
            </a:pPr>
            <a:r>
              <a:rPr lang="en-US" sz="4000" b="1" strike="noStrike" spc="-1">
                <a:solidFill>
                  <a:srgbClr val="0000FF"/>
                </a:solidFill>
                <a:latin typeface="Arial" panose="020B0604020202020204"/>
                <a:ea typeface="MS PGothic" panose="020B0600070205080204" charset="-128"/>
              </a:rPr>
              <a:t>Results:</a:t>
            </a:r>
            <a:endParaRPr lang="en-US" sz="4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Quantitative results</a:t>
            </a: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 on 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panoramic classification (the left table) and </a:t>
            </a: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panoram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ic</a:t>
            </a: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 object detection (the right table) show the effectiveness of PanoSwin.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PanoSwin only manipulates the panorama in the form of ERP, instead of tangent planes or local patches. Therefore, 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PanoSwin (PST) is </a:t>
            </a:r>
            <a:r>
              <a:rPr lang="en-US" sz="3200" b="1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fast as Swin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 and </a:t>
            </a:r>
            <a:r>
              <a:rPr lang="en-US" sz="3200" b="1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better than other panoramic backbones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, as shown in</a:t>
            </a:r>
            <a:r>
              <a:rPr lang="en-US" sz="3200" b="1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 inference time</a:t>
            </a: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 comparison.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Qualitative results</a:t>
            </a: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 on 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panoram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ic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 object detection and panoramic layout estimation imply that PanoSwin can deal with </a:t>
            </a:r>
            <a:r>
              <a:rPr lang="en-US" sz="3200" i="1" u="sng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boundary discontinuity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 and </a:t>
            </a:r>
            <a:r>
              <a:rPr lang="en-US" sz="3200" i="1" u="sng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spatial distortion</a:t>
            </a:r>
            <a:r>
              <a:rPr lang="en-US" sz="3200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  <a:sym typeface="+mn-ea"/>
              </a:rPr>
              <a:t>.</a:t>
            </a: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565150" lvl="1" indent="-5651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 panose="020B0604020202020204"/>
              <a:ea typeface="MS PGothic" panose="020B0600070205080204" charset="-128"/>
              <a:sym typeface="+mn-ea"/>
            </a:endParaRPr>
          </a:p>
          <a:p>
            <a:pPr marL="0" lvl="1" indent="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Wingdings" panose="05000000000000000000" pitchFamily="2" charset="2"/>
              <a:buNone/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565150" indent="-56515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29637990" y="15674975"/>
            <a:ext cx="13415645" cy="60083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294840" tIns="147600" rIns="294840" bIns="147600">
            <a:normAutofit/>
          </a:bodyPr>
          <a:p>
            <a:pPr>
              <a:lnSpc>
                <a:spcPct val="100000"/>
              </a:lnSpc>
              <a:spcBef>
                <a:spcPts val="640"/>
              </a:spcBef>
              <a:tabLst>
                <a:tab pos="0" algn="l"/>
              </a:tabLst>
            </a:pP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  <a:tabLst>
                <a:tab pos="0" algn="l"/>
              </a:tabLst>
            </a:pP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  <a:tabLst>
                <a:tab pos="0" algn="l"/>
              </a:tabLst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  <a:tabLst>
                <a:tab pos="0" algn="l"/>
              </a:tabLst>
            </a:pPr>
            <a:endParaRPr lang="en-US" sz="4000" b="0" strike="noStrike" spc="-1">
              <a:latin typeface="Arial" panose="020B0604020202020204"/>
            </a:endParaRPr>
          </a:p>
          <a:p>
            <a:pPr marL="565150" indent="-56515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1040" name="Picture 16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685" b="97651" l="1000" r="98000">
                        <a14:foregroundMark x1="54667" y1="47987" x2="54667" y2="47987"/>
                        <a14:foregroundMark x1="71000" y1="41275" x2="71000" y2="41275"/>
                        <a14:foregroundMark x1="69333" y1="60067" x2="69333" y2="60067"/>
                        <a14:foregroundMark x1="65000" y1="77852" x2="65000" y2="77852"/>
                        <a14:foregroundMark x1="66667" y1="83221" x2="66667" y2="83221"/>
                        <a14:foregroundMark x1="50667" y1="90604" x2="50667" y2="90604"/>
                        <a14:foregroundMark x1="52333" y1="88926" x2="52333" y2="88926"/>
                        <a14:foregroundMark x1="57667" y1="95302" x2="57667" y2="95302"/>
                        <a14:foregroundMark x1="42333" y1="89933" x2="42333" y2="89933"/>
                        <a14:foregroundMark x1="27667" y1="80537" x2="27667" y2="80537"/>
                        <a14:foregroundMark x1="4000" y1="68456" x2="4000" y2="68456"/>
                        <a14:foregroundMark x1="4000" y1="37919" x2="4000" y2="37919"/>
                        <a14:foregroundMark x1="8333" y1="25503" x2="8333" y2="25503"/>
                        <a14:foregroundMark x1="32000" y1="6040" x2="32000" y2="6040"/>
                        <a14:foregroundMark x1="1333" y1="52349" x2="1333" y2="52349"/>
                        <a14:foregroundMark x1="13000" y1="55034" x2="13000" y2="55034"/>
                        <a14:foregroundMark x1="16000" y1="63423" x2="16000" y2="63423"/>
                        <a14:foregroundMark x1="14000" y1="44631" x2="14000" y2="44631"/>
                        <a14:foregroundMark x1="18333" y1="29195" x2="18333" y2="29195"/>
                        <a14:foregroundMark x1="24333" y1="20470" x2="24333" y2="20470"/>
                        <a14:foregroundMark x1="34333" y1="17785" x2="34333" y2="17785"/>
                        <a14:foregroundMark x1="46333" y1="10403" x2="46333" y2="10403"/>
                        <a14:foregroundMark x1="85667" y1="17114" x2="85667" y2="17114"/>
                        <a14:foregroundMark x1="85333" y1="16443" x2="85333" y2="16443"/>
                        <a14:foregroundMark x1="56333" y1="2685" x2="56333" y2="2685"/>
                        <a14:foregroundMark x1="25000" y1="50671" x2="25000" y2="50671"/>
                        <a14:foregroundMark x1="98333" y1="46309" x2="98333" y2="46309"/>
                        <a14:foregroundMark x1="92333" y1="73490" x2="92333" y2="73490"/>
                        <a14:foregroundMark x1="56667" y1="97651" x2="56667" y2="97651"/>
                        <a14:foregroundMark x1="78667" y1="22148" x2="78667" y2="22148"/>
                        <a14:foregroundMark x1="69333" y1="15436" x2="69333" y2="15436"/>
                        <a14:foregroundMark x1="60000" y1="12081" x2="60000" y2="12081"/>
                        <a14:foregroundMark x1="53000" y1="11409" x2="53000" y2="11409"/>
                        <a14:foregroundMark x1="83667" y1="36913" x2="83667" y2="36913"/>
                        <a14:foregroundMark x1="90333" y1="53020" x2="90333" y2="53020"/>
                        <a14:backgroundMark x1="64000" y1="93960" x2="64000" y2="93960"/>
                        <a14:backgroundMark x1="55000" y1="92617" x2="55000" y2="92617"/>
                        <a14:backgroundMark x1="39667" y1="87248" x2="39667" y2="87248"/>
                        <a14:backgroundMark x1="40667" y1="57383" x2="40667" y2="57383"/>
                        <a14:backgroundMark x1="29333" y1="19799" x2="29333" y2="19799"/>
                        <a14:backgroundMark x1="13333" y1="25839" x2="13333" y2="25839"/>
                        <a14:backgroundMark x1="10667" y1="41946" x2="10667" y2="41946"/>
                        <a14:backgroundMark x1="44000" y1="5369" x2="44000" y2="5369"/>
                        <a14:backgroundMark x1="19000" y1="18792" x2="19000" y2="18792"/>
                        <a14:backgroundMark x1="61667" y1="48658" x2="61667" y2="48658"/>
                        <a14:backgroundMark x1="14667" y1="30201" x2="14667" y2="30201"/>
                        <a14:backgroundMark x1="82000" y1="21477" x2="82000" y2="21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0" y="396875"/>
            <a:ext cx="2959100" cy="29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副标题 4"/>
          <p:cNvSpPr>
            <a:spLocks noGrp="1"/>
          </p:cNvSpPr>
          <p:nvPr/>
        </p:nvSpPr>
        <p:spPr>
          <a:xfrm>
            <a:off x="8627745" y="1799590"/>
            <a:ext cx="26407745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Zhixin Ling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             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Zhen Xing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             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Xiangdong Zhou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             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Manliang Cao               Guichun Zhou</a:t>
            </a:r>
            <a:endParaRPr lang="en-US" altLang="zh-CN" sz="3200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School of Computer Science, 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sz="3200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{20212010005, zxing20, xdzhou, 17110240029, 19110240014}@fudan.edu.cn</a:t>
            </a:r>
            <a:endParaRPr lang="en-US" altLang="zh-CN" sz="3200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4" name="图片 3" descr="pano_swin_shiftwindow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" y="15674340"/>
            <a:ext cx="13387070" cy="5434965"/>
          </a:xfrm>
          <a:prstGeom prst="rect">
            <a:avLst/>
          </a:prstGeom>
        </p:spPr>
      </p:pic>
      <p:pic>
        <p:nvPicPr>
          <p:cNvPr id="5" name="图片 4" descr="pano_swin_PitchAttention_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215" y="6362065"/>
            <a:ext cx="8717280" cy="7697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795" y="17863185"/>
            <a:ext cx="13283565" cy="344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8275" y="16530955"/>
            <a:ext cx="7156450" cy="106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52685" y="16813530"/>
            <a:ext cx="5556885" cy="580390"/>
          </a:xfrm>
          <a:prstGeom prst="rect">
            <a:avLst/>
          </a:prstGeom>
        </p:spPr>
      </p:pic>
      <p:pic>
        <p:nvPicPr>
          <p:cNvPr id="10" name="图片 9" descr="pano_swin-detections_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0820" y="17863185"/>
            <a:ext cx="13198475" cy="31610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80205" y="5998210"/>
            <a:ext cx="6296660" cy="4226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99115" y="5998210"/>
            <a:ext cx="6737350" cy="38042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86450" y="13145770"/>
            <a:ext cx="9466580" cy="195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2318</Words>
  <Application>WPS 演示</Application>
  <PresentationFormat/>
  <Paragraphs>81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宋体</vt:lpstr>
      <vt:lpstr>Wingdings</vt:lpstr>
      <vt:lpstr>Arial</vt:lpstr>
      <vt:lpstr>MS PGothic</vt:lpstr>
      <vt:lpstr>Calibri</vt:lpstr>
      <vt:lpstr>Times New Roman</vt:lpstr>
      <vt:lpstr>Times New Roman Regular</vt:lpstr>
      <vt:lpstr>Times New Roman</vt:lpstr>
      <vt:lpstr>微软雅黑</vt:lpstr>
      <vt:lpstr>Arial Unicode MS</vt:lpstr>
      <vt:lpstr>Office Theme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塞博坦星的有机生命</cp:lastModifiedBy>
  <cp:revision>102</cp:revision>
  <dcterms:created xsi:type="dcterms:W3CDTF">2014-05-29T01:41:00Z</dcterms:created>
  <dcterms:modified xsi:type="dcterms:W3CDTF">2023-05-06T05:35:39Z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  <property fmtid="{D5CDD505-2E9C-101B-9397-08002B2CF9AE}" pid="13" name="KSOProductBuildVer">
    <vt:lpwstr>2052-11.1.0.10009</vt:lpwstr>
  </property>
</Properties>
</file>